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5143500" cx="9144000"/>
  <p:notesSz cx="6858000" cy="9144000"/>
  <p:embeddedFontLst>
    <p:embeddedFont>
      <p:font typeface="Roboto"/>
      <p:regular r:id="rId28"/>
      <p:bold r:id="rId29"/>
      <p:italic r:id="rId30"/>
      <p:boldItalic r:id="rId31"/>
    </p:embeddedFont>
    <p:embeddedFont>
      <p:font typeface="Roboto Mono"/>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36" roundtripDataSignature="AMtx7mh26J5X+7x9I7cOE8I8UREgu1U+x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font" Target="fonts/Roboto-regular.fntdata"/><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bold.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Roboto-boldItalic.fntdata"/><Relationship Id="rId30" Type="http://schemas.openxmlformats.org/officeDocument/2006/relationships/font" Target="fonts/Roboto-italic.fntdata"/><Relationship Id="rId11" Type="http://schemas.openxmlformats.org/officeDocument/2006/relationships/slide" Target="slides/slide6.xml"/><Relationship Id="rId33" Type="http://schemas.openxmlformats.org/officeDocument/2006/relationships/font" Target="fonts/RobotoMono-bold.fntdata"/><Relationship Id="rId10" Type="http://schemas.openxmlformats.org/officeDocument/2006/relationships/slide" Target="slides/slide5.xml"/><Relationship Id="rId32" Type="http://schemas.openxmlformats.org/officeDocument/2006/relationships/font" Target="fonts/RobotoMono-regular.fntdata"/><Relationship Id="rId13" Type="http://schemas.openxmlformats.org/officeDocument/2006/relationships/slide" Target="slides/slide8.xml"/><Relationship Id="rId35" Type="http://schemas.openxmlformats.org/officeDocument/2006/relationships/font" Target="fonts/RobotoMono-boldItalic.fntdata"/><Relationship Id="rId12" Type="http://schemas.openxmlformats.org/officeDocument/2006/relationships/slide" Target="slides/slide7.xml"/><Relationship Id="rId34" Type="http://schemas.openxmlformats.org/officeDocument/2006/relationships/font" Target="fonts/RobotoMono-italic.fntdata"/><Relationship Id="rId15" Type="http://schemas.openxmlformats.org/officeDocument/2006/relationships/slide" Target="slides/slide10.xml"/><Relationship Id="rId14" Type="http://schemas.openxmlformats.org/officeDocument/2006/relationships/slide" Target="slides/slide9.xml"/><Relationship Id="rId36" Type="http://customschemas.google.com/relationships/presentationmetadata" Target="metadata"/><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4" name="Google Shape;54;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0b6e3d4fab_0_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0" name="Google Shape;110;g30b6e3d4fab_0_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0b6e3d4fab_0_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 name="Google Shape;116;g30b6e3d4fab_0_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2" name="Google Shape;122;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8" name="Google Shape;128;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308e9a4fe9f_0_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4" name="Google Shape;134;g308e9a4fe9f_0_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0" name="Google Shape;140;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6" name="Google Shape;146;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2" name="Google Shape;152;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8" name="Google Shape;158;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0b6e3d4fab_0_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4" name="Google Shape;164;g30b6e3d4fab_0_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0b6e3d4fab_0_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0" name="Google Shape;170;g30b6e3d4fab_0_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7" name="Google Shape;177;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4" name="Google Shape;184;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2" name="Google Shape;72;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4" name="Google Shape;84;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2" name="Google Shape;92;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0b6e3d4fab_0_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8" name="Google Shape;98;g30b6e3d4fab_0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4" name="Google Shape;104;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8"/>
          <p:cNvSpPr/>
          <p:nvPr/>
        </p:nvSpPr>
        <p:spPr>
          <a:xfrm>
            <a:off x="0" y="0"/>
            <a:ext cx="9144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1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2" name="Google Shape;12;p1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18"/>
          <p:cNvSpPr/>
          <p:nvPr/>
        </p:nvSpPr>
        <p:spPr>
          <a:xfrm>
            <a:off x="0" y="283412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 name="Shape 14"/>
        <p:cNvGrpSpPr/>
        <p:nvPr/>
      </p:nvGrpSpPr>
      <p:grpSpPr>
        <a:xfrm>
          <a:off x="0" y="0"/>
          <a:ext cx="0" cy="0"/>
          <a:chOff x="0" y="0"/>
          <a:chExt cx="0" cy="0"/>
        </a:xfrm>
      </p:grpSpPr>
      <p:sp>
        <p:nvSpPr>
          <p:cNvPr id="15" name="Google Shape;15;p19"/>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Mono"/>
              <a:ea typeface="Roboto Mono"/>
              <a:cs typeface="Roboto Mono"/>
              <a:sym typeface="Roboto Mono"/>
            </a:endParaRPr>
          </a:p>
        </p:txBody>
      </p:sp>
      <p:sp>
        <p:nvSpPr>
          <p:cNvPr id="16" name="Google Shape;16;p1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Font typeface="Roboto"/>
              <a:buChar char="●"/>
              <a:defRPr>
                <a:latin typeface="Roboto"/>
                <a:ea typeface="Roboto"/>
                <a:cs typeface="Roboto"/>
                <a:sym typeface="Roboto"/>
              </a:defRPr>
            </a:lvl1pPr>
            <a:lvl2pPr indent="-317500" lvl="1" marL="914400" algn="l">
              <a:lnSpc>
                <a:spcPct val="115000"/>
              </a:lnSpc>
              <a:spcBef>
                <a:spcPts val="1600"/>
              </a:spcBef>
              <a:spcAft>
                <a:spcPts val="0"/>
              </a:spcAft>
              <a:buSzPts val="1400"/>
              <a:buFont typeface="Roboto"/>
              <a:buChar char="○"/>
              <a:defRPr>
                <a:latin typeface="Roboto"/>
                <a:ea typeface="Roboto"/>
                <a:cs typeface="Roboto"/>
                <a:sym typeface="Roboto"/>
              </a:defRPr>
            </a:lvl2pPr>
            <a:lvl3pPr indent="-317500" lvl="2" marL="1371600" algn="l">
              <a:lnSpc>
                <a:spcPct val="115000"/>
              </a:lnSpc>
              <a:spcBef>
                <a:spcPts val="1600"/>
              </a:spcBef>
              <a:spcAft>
                <a:spcPts val="0"/>
              </a:spcAft>
              <a:buSzPts val="1400"/>
              <a:buFont typeface="Roboto"/>
              <a:buChar char="■"/>
              <a:defRPr>
                <a:latin typeface="Roboto"/>
                <a:ea typeface="Roboto"/>
                <a:cs typeface="Roboto"/>
                <a:sym typeface="Roboto"/>
              </a:defRPr>
            </a:lvl3pPr>
            <a:lvl4pPr indent="-317500" lvl="3" marL="1828800" algn="l">
              <a:lnSpc>
                <a:spcPct val="115000"/>
              </a:lnSpc>
              <a:spcBef>
                <a:spcPts val="1600"/>
              </a:spcBef>
              <a:spcAft>
                <a:spcPts val="0"/>
              </a:spcAft>
              <a:buSzPts val="1400"/>
              <a:buFont typeface="Roboto"/>
              <a:buChar char="●"/>
              <a:defRPr>
                <a:latin typeface="Roboto"/>
                <a:ea typeface="Roboto"/>
                <a:cs typeface="Roboto"/>
                <a:sym typeface="Roboto"/>
              </a:defRPr>
            </a:lvl4pPr>
            <a:lvl5pPr indent="-317500" lvl="4" marL="2286000" algn="l">
              <a:lnSpc>
                <a:spcPct val="115000"/>
              </a:lnSpc>
              <a:spcBef>
                <a:spcPts val="1600"/>
              </a:spcBef>
              <a:spcAft>
                <a:spcPts val="0"/>
              </a:spcAft>
              <a:buSzPts val="1400"/>
              <a:buFont typeface="Roboto"/>
              <a:buChar char="○"/>
              <a:defRPr>
                <a:latin typeface="Roboto"/>
                <a:ea typeface="Roboto"/>
                <a:cs typeface="Roboto"/>
                <a:sym typeface="Roboto"/>
              </a:defRPr>
            </a:lvl5pPr>
            <a:lvl6pPr indent="-317500" lvl="5" marL="2743200" algn="l">
              <a:lnSpc>
                <a:spcPct val="115000"/>
              </a:lnSpc>
              <a:spcBef>
                <a:spcPts val="1600"/>
              </a:spcBef>
              <a:spcAft>
                <a:spcPts val="0"/>
              </a:spcAft>
              <a:buSzPts val="1400"/>
              <a:buFont typeface="Roboto"/>
              <a:buChar char="■"/>
              <a:defRPr>
                <a:latin typeface="Roboto"/>
                <a:ea typeface="Roboto"/>
                <a:cs typeface="Roboto"/>
                <a:sym typeface="Roboto"/>
              </a:defRPr>
            </a:lvl6pPr>
            <a:lvl7pPr indent="-317500" lvl="6" marL="3200400" algn="l">
              <a:lnSpc>
                <a:spcPct val="115000"/>
              </a:lnSpc>
              <a:spcBef>
                <a:spcPts val="1600"/>
              </a:spcBef>
              <a:spcAft>
                <a:spcPts val="0"/>
              </a:spcAft>
              <a:buSzPts val="1400"/>
              <a:buFont typeface="Roboto"/>
              <a:buChar char="●"/>
              <a:defRPr>
                <a:latin typeface="Roboto"/>
                <a:ea typeface="Roboto"/>
                <a:cs typeface="Roboto"/>
                <a:sym typeface="Roboto"/>
              </a:defRPr>
            </a:lvl7pPr>
            <a:lvl8pPr indent="-317500" lvl="7" marL="3657600" algn="l">
              <a:lnSpc>
                <a:spcPct val="115000"/>
              </a:lnSpc>
              <a:spcBef>
                <a:spcPts val="1600"/>
              </a:spcBef>
              <a:spcAft>
                <a:spcPts val="0"/>
              </a:spcAft>
              <a:buSzPts val="1400"/>
              <a:buFont typeface="Roboto"/>
              <a:buChar char="○"/>
              <a:defRPr>
                <a:latin typeface="Roboto"/>
                <a:ea typeface="Roboto"/>
                <a:cs typeface="Roboto"/>
                <a:sym typeface="Roboto"/>
              </a:defRPr>
            </a:lvl8pPr>
            <a:lvl9pPr indent="-317500" lvl="8" marL="4114800" algn="l">
              <a:lnSpc>
                <a:spcPct val="115000"/>
              </a:lnSpc>
              <a:spcBef>
                <a:spcPts val="1600"/>
              </a:spcBef>
              <a:spcAft>
                <a:spcPts val="1600"/>
              </a:spcAft>
              <a:buSzPts val="1400"/>
              <a:buFont typeface="Roboto"/>
              <a:buChar char="■"/>
              <a:defRPr>
                <a:latin typeface="Roboto"/>
                <a:ea typeface="Roboto"/>
                <a:cs typeface="Roboto"/>
                <a:sym typeface="Roboto"/>
              </a:defRPr>
            </a:lvl9pPr>
          </a:lstStyle>
          <a:p/>
        </p:txBody>
      </p:sp>
      <p:sp>
        <p:nvSpPr>
          <p:cNvPr id="17" name="Google Shape;17;p19"/>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 name="Google Shape;18;p19"/>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9" name="Shape 19"/>
        <p:cNvGrpSpPr/>
        <p:nvPr/>
      </p:nvGrpSpPr>
      <p:grpSpPr>
        <a:xfrm>
          <a:off x="0" y="0"/>
          <a:ext cx="0" cy="0"/>
          <a:chOff x="0" y="0"/>
          <a:chExt cx="0" cy="0"/>
        </a:xfrm>
      </p:grpSpPr>
      <p:sp>
        <p:nvSpPr>
          <p:cNvPr id="20" name="Google Shape;20;p20"/>
          <p:cNvSpPr/>
          <p:nvPr/>
        </p:nvSpPr>
        <p:spPr>
          <a:xfrm>
            <a:off x="4572000" y="0"/>
            <a:ext cx="4572000" cy="5143500"/>
          </a:xfrm>
          <a:prstGeom prst="rect">
            <a:avLst/>
          </a:prstGeom>
          <a:solidFill>
            <a:srgbClr val="33354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3354B"/>
              </a:solidFill>
              <a:latin typeface="Arial"/>
              <a:ea typeface="Arial"/>
              <a:cs typeface="Arial"/>
              <a:sym typeface="Arial"/>
            </a:endParaRPr>
          </a:p>
        </p:txBody>
      </p:sp>
      <p:sp>
        <p:nvSpPr>
          <p:cNvPr id="21" name="Google Shape;21;p20"/>
          <p:cNvSpPr/>
          <p:nvPr/>
        </p:nvSpPr>
        <p:spPr>
          <a:xfrm>
            <a:off x="0" y="0"/>
            <a:ext cx="4572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 name="Google Shape;22;p20"/>
          <p:cNvSpPr txBox="1"/>
          <p:nvPr>
            <p:ph type="title"/>
          </p:nvPr>
        </p:nvSpPr>
        <p:spPr>
          <a:xfrm>
            <a:off x="265500" y="238625"/>
            <a:ext cx="4115700" cy="24768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23" name="Google Shape;23;p20"/>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24" name="Google Shape;24;p20"/>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17500" lvl="0" marL="457200" algn="l">
              <a:lnSpc>
                <a:spcPct val="115000"/>
              </a:lnSpc>
              <a:spcBef>
                <a:spcPts val="0"/>
              </a:spcBef>
              <a:spcAft>
                <a:spcPts val="0"/>
              </a:spcAft>
              <a:buSzPts val="14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5" name="Google Shape;25;p20"/>
          <p:cNvSpPr/>
          <p:nvPr/>
        </p:nvSpPr>
        <p:spPr>
          <a:xfrm>
            <a:off x="0" y="2834125"/>
            <a:ext cx="4572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 name="Google Shape;26;p20"/>
          <p:cNvSpPr/>
          <p:nvPr/>
        </p:nvSpPr>
        <p:spPr>
          <a:xfrm rot="5400000">
            <a:off x="2000700" y="2559600"/>
            <a:ext cx="5143500" cy="243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7" name="Shape 27"/>
        <p:cNvGrpSpPr/>
        <p:nvPr/>
      </p:nvGrpSpPr>
      <p:grpSpPr>
        <a:xfrm>
          <a:off x="0" y="0"/>
          <a:ext cx="0" cy="0"/>
          <a:chOff x="0" y="0"/>
          <a:chExt cx="0" cy="0"/>
        </a:xfrm>
      </p:grpSpPr>
      <p:sp>
        <p:nvSpPr>
          <p:cNvPr id="28" name="Google Shape;28;p21"/>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p21"/>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 name="Google Shape;30;p2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31" name="Google Shape;31;p2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32" name="Google Shape;32;p21"/>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3" name="Shape 33"/>
        <p:cNvGrpSpPr/>
        <p:nvPr/>
      </p:nvGrpSpPr>
      <p:grpSpPr>
        <a:xfrm>
          <a:off x="0" y="0"/>
          <a:ext cx="0" cy="0"/>
          <a:chOff x="0" y="0"/>
          <a:chExt cx="0" cy="0"/>
        </a:xfrm>
      </p:grpSpPr>
      <p:sp>
        <p:nvSpPr>
          <p:cNvPr id="34" name="Google Shape;34;p22"/>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 name="Google Shape;35;p22"/>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 name="Google Shape;36;p22"/>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7" name="Shape 37"/>
        <p:cNvGrpSpPr/>
        <p:nvPr/>
      </p:nvGrpSpPr>
      <p:grpSpPr>
        <a:xfrm>
          <a:off x="0" y="0"/>
          <a:ext cx="0" cy="0"/>
          <a:chOff x="0" y="0"/>
          <a:chExt cx="0" cy="0"/>
        </a:xfrm>
      </p:grpSpPr>
      <p:sp>
        <p:nvSpPr>
          <p:cNvPr id="38" name="Google Shape;38;p23"/>
          <p:cNvSpPr txBox="1"/>
          <p:nvPr>
            <p:ph idx="1" type="body"/>
          </p:nvPr>
        </p:nvSpPr>
        <p:spPr>
          <a:xfrm>
            <a:off x="298450" y="11510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9" name="Google Shape;39;p23"/>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 name="Google Shape;40;p23"/>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 name="Google Shape;41;p23"/>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2" name="Shape 42"/>
        <p:cNvGrpSpPr/>
        <p:nvPr/>
      </p:nvGrpSpPr>
      <p:grpSpPr>
        <a:xfrm>
          <a:off x="0" y="0"/>
          <a:ext cx="0" cy="0"/>
          <a:chOff x="0" y="0"/>
          <a:chExt cx="0" cy="0"/>
        </a:xfrm>
      </p:grpSpPr>
      <p:sp>
        <p:nvSpPr>
          <p:cNvPr id="43" name="Google Shape;43;p24"/>
          <p:cNvSpPr/>
          <p:nvPr/>
        </p:nvSpPr>
        <p:spPr>
          <a:xfrm>
            <a:off x="0" y="0"/>
            <a:ext cx="9144000" cy="35766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 name="Google Shape;44;p24"/>
          <p:cNvSpPr txBox="1"/>
          <p:nvPr>
            <p:ph type="title"/>
          </p:nvPr>
        </p:nvSpPr>
        <p:spPr>
          <a:xfrm>
            <a:off x="490250" y="450150"/>
            <a:ext cx="6367800" cy="30960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5" name="Google Shape;45;p24"/>
          <p:cNvSpPr/>
          <p:nvPr/>
        </p:nvSpPr>
        <p:spPr>
          <a:xfrm>
            <a:off x="-26525" y="357647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25"/>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400"/>
              <a:buNone/>
              <a:defRPr/>
            </a:lvl1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26"/>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0" name="Google Shape;50;p26"/>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17500" lvl="0" marL="457200" algn="ctr">
              <a:lnSpc>
                <a:spcPct val="115000"/>
              </a:lnSpc>
              <a:spcBef>
                <a:spcPts val="0"/>
              </a:spcBef>
              <a:spcAft>
                <a:spcPts val="0"/>
              </a:spcAft>
              <a:buSzPts val="14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1.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33354B"/>
        </a:solidFill>
      </p:bgPr>
    </p:bg>
    <p:spTree>
      <p:nvGrpSpPr>
        <p:cNvPr id="5" name="Shape 5"/>
        <p:cNvGrpSpPr/>
        <p:nvPr/>
      </p:nvGrpSpPr>
      <p:grpSpPr>
        <a:xfrm>
          <a:off x="0" y="0"/>
          <a:ext cx="0" cy="0"/>
          <a:chOff x="0" y="0"/>
          <a:chExt cx="0" cy="0"/>
        </a:xfrm>
      </p:grpSpPr>
      <p:sp>
        <p:nvSpPr>
          <p:cNvPr id="6" name="Google Shape;6;p17"/>
          <p:cNvSpPr txBox="1"/>
          <p:nvPr>
            <p:ph type="title"/>
          </p:nvPr>
        </p:nvSpPr>
        <p:spPr>
          <a:xfrm>
            <a:off x="863250" y="95600"/>
            <a:ext cx="7417500" cy="576000"/>
          </a:xfrm>
          <a:prstGeom prst="rect">
            <a:avLst/>
          </a:prstGeom>
          <a:noFill/>
          <a:ln>
            <a:noFill/>
          </a:ln>
        </p:spPr>
        <p:txBody>
          <a:bodyPr anchorCtr="0" anchor="t" bIns="91425" lIns="91425" spcFirstLastPara="1" rIns="91425" wrap="square" tIns="91425">
            <a:noAutofit/>
          </a:bodyPr>
          <a:lstStyle>
            <a:lvl1pPr lvl="0" marR="0" rtl="0" algn="ctr">
              <a:lnSpc>
                <a:spcPct val="100000"/>
              </a:lnSpc>
              <a:spcBef>
                <a:spcPts val="0"/>
              </a:spcBef>
              <a:spcAft>
                <a:spcPts val="0"/>
              </a:spcAft>
              <a:buClr>
                <a:srgbClr val="09CECE"/>
              </a:buClr>
              <a:buSzPts val="2800"/>
              <a:buFont typeface="Roboto Mono"/>
              <a:buNone/>
              <a:defRPr b="1" i="0" sz="2800" u="none" cap="none" strike="noStrike">
                <a:solidFill>
                  <a:srgbClr val="09CECE"/>
                </a:solidFill>
                <a:latin typeface="Roboto Mono"/>
                <a:ea typeface="Roboto Mono"/>
                <a:cs typeface="Roboto Mono"/>
                <a:sym typeface="Roboto Mono"/>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15000"/>
              </a:lnSpc>
              <a:spcBef>
                <a:spcPts val="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1pPr>
            <a:lvl2pPr indent="-317500" lvl="1" marL="9144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2pPr>
            <a:lvl3pPr indent="-317500" lvl="2" marL="13716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3pPr>
            <a:lvl4pPr indent="-317500" lvl="3" marL="18288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4pPr>
            <a:lvl5pPr indent="-317500" lvl="4" marL="22860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5pPr>
            <a:lvl6pPr indent="-317500" lvl="5" marL="27432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6pPr>
            <a:lvl7pPr indent="-317500" lvl="6" marL="32004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7pPr>
            <a:lvl8pPr indent="-317500" lvl="7" marL="36576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8pPr>
            <a:lvl9pPr indent="-317500" lvl="8" marL="4114800" marR="0" rtl="0" algn="l">
              <a:lnSpc>
                <a:spcPct val="115000"/>
              </a:lnSpc>
              <a:spcBef>
                <a:spcPts val="1600"/>
              </a:spcBef>
              <a:spcAft>
                <a:spcPts val="1600"/>
              </a:spcAft>
              <a:buClr>
                <a:schemeClr val="lt1"/>
              </a:buClr>
              <a:buSzPts val="1400"/>
              <a:buFont typeface="Roboto"/>
              <a:buChar char="■"/>
              <a:defRPr b="0" i="0" sz="1400" u="none" cap="none" strike="noStrike">
                <a:solidFill>
                  <a:schemeClr val="lt1"/>
                </a:solidFill>
                <a:latin typeface="Roboto"/>
                <a:ea typeface="Roboto"/>
                <a:cs typeface="Roboto"/>
                <a:sym typeface="Roboto"/>
              </a:defRPr>
            </a:lvl9pPr>
          </a:lstStyle>
          <a:p/>
        </p:txBody>
      </p:sp>
      <p:pic>
        <p:nvPicPr>
          <p:cNvPr id="8" name="Google Shape;8;p17"/>
          <p:cNvPicPr preferRelativeResize="0"/>
          <p:nvPr/>
        </p:nvPicPr>
        <p:blipFill rotWithShape="1">
          <a:blip r:embed="rId1">
            <a:alphaModFix/>
          </a:blip>
          <a:srcRect b="0" l="0" r="0" t="0"/>
          <a:stretch/>
        </p:blipFill>
        <p:spPr>
          <a:xfrm>
            <a:off x="8280750" y="4290075"/>
            <a:ext cx="769849" cy="7715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hefesh.com/sessions"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s://auth0.com/blog/adding-salt-to-hashing-a-better-way-to-store-passwords/" TargetMode="External"/><Relationship Id="rId4" Type="http://schemas.openxmlformats.org/officeDocument/2006/relationships/hyperlink" Target="https://hashcat.net/wiki/doku.php?id=example_hashes"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s://tryhackme.com/r/room/crackthehash"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www.legislation.gov.uk/ukpga/1990/18/content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security.stackexchange.com/questions/92865/what-is-the-difference-between-a-hash-table-and-a-rainbow-table-and-how-are-th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tryhackme.com/r/room/crackthehash"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5200"/>
              <a:buNone/>
            </a:pPr>
            <a:r>
              <a:rPr lang="en-GB" sz="4600"/>
              <a:t>Ethical Student Hackers</a:t>
            </a:r>
            <a:endParaRPr sz="4600"/>
          </a:p>
        </p:txBody>
      </p:sp>
      <p:sp>
        <p:nvSpPr>
          <p:cNvPr id="57" name="Google Shape;57;p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Password Cracking</a:t>
            </a:r>
            <a:endParaRPr/>
          </a:p>
          <a:p>
            <a:pPr indent="0" lvl="0" marL="0" rtl="0" algn="ctr">
              <a:lnSpc>
                <a:spcPct val="100000"/>
              </a:lnSpc>
              <a:spcBef>
                <a:spcPts val="0"/>
              </a:spcBef>
              <a:spcAft>
                <a:spcPts val="0"/>
              </a:spcAft>
              <a:buSzPts val="2800"/>
              <a:buNone/>
            </a:pPr>
            <a:r>
              <a:t/>
            </a:r>
            <a:endParaRPr/>
          </a:p>
          <a:p>
            <a:pPr indent="0" lvl="0" marL="0" rtl="0" algn="ctr">
              <a:lnSpc>
                <a:spcPct val="100000"/>
              </a:lnSpc>
              <a:spcBef>
                <a:spcPts val="0"/>
              </a:spcBef>
              <a:spcAft>
                <a:spcPts val="0"/>
              </a:spcAft>
              <a:buSzPts val="2800"/>
              <a:buNone/>
            </a:pPr>
            <a:r>
              <a:rPr lang="en-GB"/>
              <a:t>Slides: </a:t>
            </a:r>
            <a:r>
              <a:rPr lang="en-GB" u="sng">
                <a:solidFill>
                  <a:schemeClr val="hlink"/>
                </a:solidFill>
                <a:hlinkClick r:id="rId3"/>
              </a:rPr>
              <a:t>shefesh.com/sessions</a:t>
            </a:r>
            <a:r>
              <a:rPr lang="en-GB"/>
              <a:t>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g30b6e3d4fab_0_27"/>
          <p:cNvSpPr txBox="1"/>
          <p:nvPr>
            <p:ph idx="1" type="body"/>
          </p:nvPr>
        </p:nvSpPr>
        <p:spPr>
          <a:xfrm>
            <a:off x="311700" y="863550"/>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Once the attackbox has loaded. You will be greeted with a terminal. Press enter to close the terminal and you will see a GUI. Double click the terminal shortcut to open a blank terminal. Run hashcat from there.</a:t>
            </a:r>
            <a:endParaRPr sz="2300"/>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Copy and pasting:</a:t>
            </a:r>
            <a:endParaRPr sz="2300"/>
          </a:p>
          <a:p>
            <a:pPr indent="0" lvl="0" marL="82550" rtl="0" algn="l">
              <a:lnSpc>
                <a:spcPct val="115000"/>
              </a:lnSpc>
              <a:spcBef>
                <a:spcPts val="0"/>
              </a:spcBef>
              <a:spcAft>
                <a:spcPts val="0"/>
              </a:spcAft>
              <a:buSzPts val="2300"/>
              <a:buNone/>
            </a:pPr>
            <a:r>
              <a:rPr lang="en-GB" sz="2300"/>
              <a:t>Crtl-Shift-C/V</a:t>
            </a:r>
            <a:endParaRPr sz="2300"/>
          </a:p>
          <a:p>
            <a:pPr indent="0" lvl="0" marL="82550" rtl="0" algn="l">
              <a:lnSpc>
                <a:spcPct val="115000"/>
              </a:lnSpc>
              <a:spcBef>
                <a:spcPts val="0"/>
              </a:spcBef>
              <a:spcAft>
                <a:spcPts val="0"/>
              </a:spcAft>
              <a:buSzPts val="2300"/>
              <a:buNone/>
            </a:pPr>
            <a:r>
              <a:rPr lang="en-GB" sz="2300"/>
              <a:t>May need to enable copy and paste in the browser.</a:t>
            </a:r>
            <a:endParaRPr sz="2300"/>
          </a:p>
        </p:txBody>
      </p:sp>
      <p:sp>
        <p:nvSpPr>
          <p:cNvPr id="113" name="Google Shape;113;g30b6e3d4fab_0_27"/>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Using TryHackMe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g30b6e3d4fab_0_2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400"/>
              <a:buNone/>
            </a:pPr>
            <a:r>
              <a:rPr lang="en-GB" sz="2300"/>
              <a:t>awk -b 'length == 4' /usr/share/wordlists/rockyou.txt &gt; new.txt</a:t>
            </a:r>
            <a:endParaRPr sz="2300"/>
          </a:p>
          <a:p>
            <a:pPr indent="0" lvl="0" marL="0" rtl="0" algn="l">
              <a:lnSpc>
                <a:spcPct val="115000"/>
              </a:lnSpc>
              <a:spcBef>
                <a:spcPts val="0"/>
              </a:spcBef>
              <a:spcAft>
                <a:spcPts val="0"/>
              </a:spcAft>
              <a:buSzPts val="1400"/>
              <a:buNone/>
            </a:pPr>
            <a:r>
              <a:t/>
            </a:r>
            <a:endParaRPr sz="2300"/>
          </a:p>
          <a:p>
            <a:pPr indent="0" lvl="0" marL="0" rtl="0" algn="l">
              <a:lnSpc>
                <a:spcPct val="115000"/>
              </a:lnSpc>
              <a:spcBef>
                <a:spcPts val="0"/>
              </a:spcBef>
              <a:spcAft>
                <a:spcPts val="0"/>
              </a:spcAft>
              <a:buSzPts val="1400"/>
              <a:buNone/>
            </a:pPr>
            <a:r>
              <a:rPr lang="en-GB" sz="2300">
                <a:solidFill>
                  <a:srgbClr val="09CECE"/>
                </a:solidFill>
              </a:rPr>
              <a:t>This creates a new file (new.txt) with all the passwords of length equal to 4. This is put wherever your active directory is.</a:t>
            </a:r>
            <a:endParaRPr sz="2300">
              <a:solidFill>
                <a:srgbClr val="09CECE"/>
              </a:solidFill>
            </a:endParaRPr>
          </a:p>
        </p:txBody>
      </p:sp>
      <p:sp>
        <p:nvSpPr>
          <p:cNvPr id="119" name="Google Shape;119;g30b6e3d4fab_0_22"/>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Working through No.4</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A salt is a random string of characters. This is added to each password before it is hashed.</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This protects against brute force attacks as each password now has a random element to it, thus hash and rainbow tables cannot be generated to match them. </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You can prepend or append a salt to a password</a:t>
            </a:r>
            <a:endParaRPr/>
          </a:p>
          <a:p>
            <a:pPr indent="-196850" lvl="0" marL="4254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t/>
            </a:r>
            <a:endParaRPr sz="2300"/>
          </a:p>
        </p:txBody>
      </p:sp>
      <p:sp>
        <p:nvSpPr>
          <p:cNvPr id="125" name="Google Shape;125;p8"/>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Protecting against attacks - salt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A ‘pepper’ is the same as a salt, but not unique for each password.</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A website would use the same random string for each password.</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A pepper is not stored with the passwords, so is kept secret so if a password is salted and peppered, it cannot be cracked without knowing the pepper</a:t>
            </a:r>
            <a:endParaRPr/>
          </a:p>
          <a:p>
            <a:pPr indent="0" lvl="0" marL="82550" rtl="0" algn="l">
              <a:lnSpc>
                <a:spcPct val="115000"/>
              </a:lnSpc>
              <a:spcBef>
                <a:spcPts val="0"/>
              </a:spcBef>
              <a:spcAft>
                <a:spcPts val="0"/>
              </a:spcAft>
              <a:buSzPts val="2300"/>
              <a:buNone/>
            </a:pPr>
            <a:r>
              <a:t/>
            </a:r>
            <a:endParaRPr sz="2300"/>
          </a:p>
        </p:txBody>
      </p:sp>
      <p:sp>
        <p:nvSpPr>
          <p:cNvPr id="131" name="Google Shape;131;p9"/>
          <p:cNvSpPr txBox="1"/>
          <p:nvPr>
            <p:ph type="title"/>
          </p:nvPr>
        </p:nvSpPr>
        <p:spPr>
          <a:xfrm>
            <a:off x="863249" y="95700"/>
            <a:ext cx="7681143"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Protecting against attacks - pepper</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g308e9a4fe9f_0_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Base: frog = 938c2cc0dcc05f2b68c4287040cfcf71</a:t>
            </a:r>
            <a:endParaRPr sz="2300"/>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Salted: frog = </a:t>
            </a:r>
            <a:r>
              <a:rPr lang="en-GB" sz="2300">
                <a:solidFill>
                  <a:srgbClr val="09CECE"/>
                </a:solidFill>
              </a:rPr>
              <a:t>585f85</a:t>
            </a:r>
            <a:r>
              <a:rPr lang="en-GB" sz="2300"/>
              <a:t>938c2cc0dcc05f2b68c4287040cfcf71</a:t>
            </a:r>
            <a:endParaRPr sz="2300"/>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Peppered: </a:t>
            </a:r>
            <a:endParaRPr sz="2300"/>
          </a:p>
          <a:p>
            <a:pPr indent="0" lvl="0" marL="82550" rtl="0" algn="l">
              <a:lnSpc>
                <a:spcPct val="115000"/>
              </a:lnSpc>
              <a:spcBef>
                <a:spcPts val="0"/>
              </a:spcBef>
              <a:spcAft>
                <a:spcPts val="0"/>
              </a:spcAft>
              <a:buSzPts val="2300"/>
              <a:buNone/>
            </a:pPr>
            <a:r>
              <a:rPr lang="en-GB" sz="2300"/>
              <a:t>frog = </a:t>
            </a:r>
            <a:r>
              <a:rPr lang="en-GB" sz="2300">
                <a:solidFill>
                  <a:srgbClr val="EB3C68"/>
                </a:solidFill>
              </a:rPr>
              <a:t>598t5g</a:t>
            </a:r>
            <a:r>
              <a:rPr lang="en-GB" sz="2300"/>
              <a:t>938c2cc0dcc05f2b68c4287040cfcf71</a:t>
            </a:r>
            <a:endParaRPr sz="2300"/>
          </a:p>
          <a:p>
            <a:pPr indent="0" lvl="0" marL="82550" rtl="0" algn="l">
              <a:lnSpc>
                <a:spcPct val="115000"/>
              </a:lnSpc>
              <a:spcBef>
                <a:spcPts val="0"/>
              </a:spcBef>
              <a:spcAft>
                <a:spcPts val="0"/>
              </a:spcAft>
              <a:buSzPts val="2300"/>
              <a:buNone/>
            </a:pPr>
            <a:r>
              <a:rPr lang="en-GB" sz="2300"/>
              <a:t>Salt and Peppered:</a:t>
            </a:r>
            <a:endParaRPr sz="2300"/>
          </a:p>
          <a:p>
            <a:pPr indent="0" lvl="0" marL="82550" rtl="0" algn="l">
              <a:lnSpc>
                <a:spcPct val="115000"/>
              </a:lnSpc>
              <a:spcBef>
                <a:spcPts val="0"/>
              </a:spcBef>
              <a:spcAft>
                <a:spcPts val="0"/>
              </a:spcAft>
              <a:buSzPts val="2300"/>
              <a:buNone/>
            </a:pPr>
            <a:r>
              <a:rPr lang="en-GB" sz="2300"/>
              <a:t>robot = </a:t>
            </a:r>
            <a:r>
              <a:rPr lang="en-GB" sz="2300">
                <a:solidFill>
                  <a:srgbClr val="EB3C68"/>
                </a:solidFill>
              </a:rPr>
              <a:t>598t5g</a:t>
            </a:r>
            <a:r>
              <a:rPr lang="en-GB" sz="2300"/>
              <a:t>87b7cb79481f317bde90c116cf36084b</a:t>
            </a:r>
            <a:r>
              <a:rPr lang="en-GB" sz="2300">
                <a:solidFill>
                  <a:srgbClr val="09CECE"/>
                </a:solidFill>
              </a:rPr>
              <a:t>47df5df</a:t>
            </a:r>
            <a:endParaRPr sz="2300">
              <a:solidFill>
                <a:srgbClr val="09CECE"/>
              </a:solidFill>
            </a:endParaRPr>
          </a:p>
        </p:txBody>
      </p:sp>
      <p:sp>
        <p:nvSpPr>
          <p:cNvPr id="137" name="Google Shape;137;g308e9a4fe9f_0_2"/>
          <p:cNvSpPr txBox="1"/>
          <p:nvPr>
            <p:ph type="title"/>
          </p:nvPr>
        </p:nvSpPr>
        <p:spPr>
          <a:xfrm>
            <a:off x="863249" y="95700"/>
            <a:ext cx="76812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Salt and Pepper Examples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Most algorithms are designed to be fast. Usually as fast as possible.</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Hashing is different, as brute force attacks are the only feasible way of cracking a password.</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So hashing algorithms are designed to be slow.</a:t>
            </a:r>
            <a:endParaRPr sz="2300"/>
          </a:p>
        </p:txBody>
      </p:sp>
      <p:sp>
        <p:nvSpPr>
          <p:cNvPr id="143" name="Google Shape;143;p10"/>
          <p:cNvSpPr txBox="1"/>
          <p:nvPr>
            <p:ph type="title"/>
          </p:nvPr>
        </p:nvSpPr>
        <p:spPr>
          <a:xfrm>
            <a:off x="863249" y="95700"/>
            <a:ext cx="7681143"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Protecting against attacks - speed</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Salting completely cancels out hash and rainbow tables, along with any other pre-computed tables of hashes.</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This means the only attack method is computing a hash ‘at runtime’.</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Therefore, by having a slow algorithm it takes a very long time for a human/robot to try hundreds or thousands of passwords</a:t>
            </a:r>
            <a:endParaRPr sz="2300"/>
          </a:p>
        </p:txBody>
      </p:sp>
      <p:sp>
        <p:nvSpPr>
          <p:cNvPr id="149" name="Google Shape;149;p11"/>
          <p:cNvSpPr txBox="1"/>
          <p:nvPr>
            <p:ph type="title"/>
          </p:nvPr>
        </p:nvSpPr>
        <p:spPr>
          <a:xfrm>
            <a:off x="863249" y="95700"/>
            <a:ext cx="7681143"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Why being slow matters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Really good explanation of hashing and reasons for needing salt: </a:t>
            </a:r>
            <a:r>
              <a:rPr lang="en-GB" sz="2300" u="sng">
                <a:solidFill>
                  <a:schemeClr val="hlink"/>
                </a:solidFill>
                <a:hlinkClick r:id="rId3"/>
              </a:rPr>
              <a:t>https://auth0.com/blog/adding-salt-to-hashing-a-better-way-to-store-passwords/</a:t>
            </a:r>
            <a:r>
              <a:rPr lang="en-GB" sz="2300"/>
              <a:t> </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A List of hashing algorithms and codes for hashcat</a:t>
            </a:r>
            <a:endParaRPr sz="2300"/>
          </a:p>
          <a:p>
            <a:pPr indent="0" lvl="0" marL="82550" rtl="0" algn="l">
              <a:lnSpc>
                <a:spcPct val="115000"/>
              </a:lnSpc>
              <a:spcBef>
                <a:spcPts val="0"/>
              </a:spcBef>
              <a:spcAft>
                <a:spcPts val="0"/>
              </a:spcAft>
              <a:buSzPts val="2300"/>
              <a:buNone/>
            </a:pPr>
            <a:r>
              <a:rPr lang="en-GB" sz="2300" u="sng">
                <a:solidFill>
                  <a:schemeClr val="hlink"/>
                </a:solidFill>
                <a:hlinkClick r:id="rId4"/>
              </a:rPr>
              <a:t>https://hashcat.net/wiki/doku.php?id=example_hashes</a:t>
            </a:r>
            <a:r>
              <a:rPr lang="en-GB" sz="2300"/>
              <a:t> </a:t>
            </a:r>
            <a:endParaRPr sz="2300"/>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t/>
            </a:r>
            <a:endParaRPr sz="2300"/>
          </a:p>
        </p:txBody>
      </p:sp>
      <p:sp>
        <p:nvSpPr>
          <p:cNvPr id="155" name="Google Shape;155;p12"/>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Extra Reading/Support</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Hashcat is a password cracker. The command below will crack a </a:t>
            </a:r>
            <a:r>
              <a:rPr b="1" lang="en-GB" sz="2300" u="sng"/>
              <a:t>salted</a:t>
            </a:r>
            <a:r>
              <a:rPr lang="en-GB" sz="2300"/>
              <a:t> hash</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1600"/>
              <a:t>hashcat -m 0 -a 0 &lt;your hash&gt;:&lt;your salt&gt; /usr/share/wordlists/rockyou.txt</a:t>
            </a:r>
            <a:endParaRPr/>
          </a:p>
          <a:p>
            <a:pPr indent="0" lvl="0" marL="82550" rtl="0" algn="l">
              <a:lnSpc>
                <a:spcPct val="115000"/>
              </a:lnSpc>
              <a:spcBef>
                <a:spcPts val="0"/>
              </a:spcBef>
              <a:spcAft>
                <a:spcPts val="0"/>
              </a:spcAft>
              <a:buSzPts val="2300"/>
              <a:buNone/>
            </a:pPr>
            <a:r>
              <a:t/>
            </a:r>
            <a:endParaRPr sz="1600"/>
          </a:p>
          <a:p>
            <a:pPr indent="0" lvl="0" marL="82550" rtl="0" algn="l">
              <a:lnSpc>
                <a:spcPct val="115000"/>
              </a:lnSpc>
              <a:spcBef>
                <a:spcPts val="0"/>
              </a:spcBef>
              <a:spcAft>
                <a:spcPts val="0"/>
              </a:spcAft>
              <a:buSzPts val="2300"/>
              <a:buNone/>
            </a:pPr>
            <a:r>
              <a:rPr lang="en-GB" sz="1600"/>
              <a:t>hashcat – the main command for running hashcat</a:t>
            </a:r>
            <a:endParaRPr sz="1600"/>
          </a:p>
          <a:p>
            <a:pPr indent="0" lvl="0" marL="82550" rtl="0" algn="l">
              <a:lnSpc>
                <a:spcPct val="115000"/>
              </a:lnSpc>
              <a:spcBef>
                <a:spcPts val="0"/>
              </a:spcBef>
              <a:spcAft>
                <a:spcPts val="0"/>
              </a:spcAft>
              <a:buSzPts val="2300"/>
              <a:buNone/>
            </a:pPr>
            <a:r>
              <a:rPr lang="en-GB" sz="1600"/>
              <a:t>-m 0 – the ‘-m’ denotes the hash algorithm, 0 is evaluated to be MD5</a:t>
            </a:r>
            <a:endParaRPr/>
          </a:p>
          <a:p>
            <a:pPr indent="0" lvl="0" marL="82550" rtl="0" algn="l">
              <a:lnSpc>
                <a:spcPct val="115000"/>
              </a:lnSpc>
              <a:spcBef>
                <a:spcPts val="0"/>
              </a:spcBef>
              <a:spcAft>
                <a:spcPts val="0"/>
              </a:spcAft>
              <a:buSzPts val="2300"/>
              <a:buNone/>
            </a:pPr>
            <a:r>
              <a:rPr lang="en-GB" sz="1600"/>
              <a:t>-a 0 – the ‘-a’ denotes the type of attack, 0 is evaluated to be a dictionary attack</a:t>
            </a:r>
            <a:endParaRPr/>
          </a:p>
          <a:p>
            <a:pPr indent="0" lvl="0" marL="82550" rtl="0" algn="l">
              <a:lnSpc>
                <a:spcPct val="115000"/>
              </a:lnSpc>
              <a:spcBef>
                <a:spcPts val="0"/>
              </a:spcBef>
              <a:spcAft>
                <a:spcPts val="0"/>
              </a:spcAft>
              <a:buSzPts val="2300"/>
              <a:buNone/>
            </a:pPr>
            <a:r>
              <a:rPr lang="en-GB" sz="1600"/>
              <a:t>&lt;your hash&gt; -- the hash that you want to crack</a:t>
            </a:r>
            <a:endParaRPr/>
          </a:p>
          <a:p>
            <a:pPr indent="0" lvl="0" marL="82550" rtl="0" algn="l">
              <a:lnSpc>
                <a:spcPct val="115000"/>
              </a:lnSpc>
              <a:spcBef>
                <a:spcPts val="0"/>
              </a:spcBef>
              <a:spcAft>
                <a:spcPts val="0"/>
              </a:spcAft>
              <a:buSzPts val="2300"/>
              <a:buNone/>
            </a:pPr>
            <a:r>
              <a:rPr lang="en-GB" sz="1600"/>
              <a:t>/usr/share/wordlists/rockyou.txt – the absolute path for the dictionary that is pre-installed on many linux distros. </a:t>
            </a:r>
            <a:endParaRPr/>
          </a:p>
          <a:p>
            <a:pPr indent="0" lvl="0" marL="82550" rtl="0" algn="l">
              <a:lnSpc>
                <a:spcPct val="115000"/>
              </a:lnSpc>
              <a:spcBef>
                <a:spcPts val="0"/>
              </a:spcBef>
              <a:spcAft>
                <a:spcPts val="0"/>
              </a:spcAft>
              <a:buSzPts val="2300"/>
              <a:buNone/>
            </a:pPr>
            <a:r>
              <a:t/>
            </a:r>
            <a:endParaRPr sz="1600"/>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t/>
            </a:r>
            <a:endParaRPr sz="2300"/>
          </a:p>
        </p:txBody>
      </p:sp>
      <p:sp>
        <p:nvSpPr>
          <p:cNvPr id="161" name="Google Shape;161;p13"/>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Cracking in practice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g30b6e3d4fab_0_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Cracking is most easily done on Linux, as hashcat and rockyou.txt are already installed</a:t>
            </a:r>
            <a:endParaRPr/>
          </a:p>
          <a:p>
            <a:pPr indent="0" lvl="0" marL="82550" rtl="0" algn="l">
              <a:lnSpc>
                <a:spcPct val="115000"/>
              </a:lnSpc>
              <a:spcBef>
                <a:spcPts val="0"/>
              </a:spcBef>
              <a:spcAft>
                <a:spcPts val="0"/>
              </a:spcAft>
              <a:buSzPts val="2300"/>
              <a:buNone/>
            </a:pPr>
            <a:r>
              <a:rPr lang="en-GB" sz="2300"/>
              <a:t>With that in mind, </a:t>
            </a:r>
            <a:endParaRPr/>
          </a:p>
          <a:p>
            <a:pPr indent="0" lvl="0" marL="82550" rtl="0" algn="l">
              <a:lnSpc>
                <a:spcPct val="115000"/>
              </a:lnSpc>
              <a:spcBef>
                <a:spcPts val="0"/>
              </a:spcBef>
              <a:spcAft>
                <a:spcPts val="0"/>
              </a:spcAft>
              <a:buSzPts val="2300"/>
              <a:buNone/>
            </a:pPr>
            <a:r>
              <a:rPr lang="en-GB" sz="2300" u="sng">
                <a:solidFill>
                  <a:schemeClr val="hlink"/>
                </a:solidFill>
                <a:hlinkClick r:id="rId3"/>
              </a:rPr>
              <a:t>https://tryhackme.com/r/room/crackthehash</a:t>
            </a:r>
            <a:r>
              <a:rPr lang="en-GB" sz="2300"/>
              <a:t> </a:t>
            </a:r>
            <a:endParaRPr/>
          </a:p>
          <a:p>
            <a:pPr indent="0" lvl="0" marL="82550" rtl="0" algn="l">
              <a:lnSpc>
                <a:spcPct val="115000"/>
              </a:lnSpc>
              <a:spcBef>
                <a:spcPts val="0"/>
              </a:spcBef>
              <a:spcAft>
                <a:spcPts val="0"/>
              </a:spcAft>
              <a:buSzPts val="2300"/>
              <a:buNone/>
            </a:pPr>
            <a:r>
              <a:rPr lang="en-GB" sz="2300"/>
              <a:t>Try hack me uses a virtual box that runs the Ubuntu distro of linux</a:t>
            </a:r>
            <a:endParaRPr sz="2300"/>
          </a:p>
          <a:p>
            <a:pPr indent="0" lvl="0" marL="82550" rtl="0" algn="l">
              <a:lnSpc>
                <a:spcPct val="115000"/>
              </a:lnSpc>
              <a:spcBef>
                <a:spcPts val="0"/>
              </a:spcBef>
              <a:spcAft>
                <a:spcPts val="0"/>
              </a:spcAft>
              <a:buSzPts val="2300"/>
              <a:buNone/>
            </a:pPr>
            <a:r>
              <a:rPr lang="en-GB" sz="2300"/>
              <a:t>You will need to create an account if you don’t already have one, then click on start attackbox.</a:t>
            </a:r>
            <a:endParaRPr sz="2300"/>
          </a:p>
          <a:p>
            <a:pPr indent="0" lvl="0" marL="82550" rtl="0" algn="l">
              <a:lnSpc>
                <a:spcPct val="115000"/>
              </a:lnSpc>
              <a:spcBef>
                <a:spcPts val="0"/>
              </a:spcBef>
              <a:spcAft>
                <a:spcPts val="0"/>
              </a:spcAft>
              <a:buSzPts val="2300"/>
              <a:buNone/>
            </a:pPr>
            <a:r>
              <a:rPr lang="en-GB" sz="2300"/>
              <a:t>Once running hashcat command, type s to get status info</a:t>
            </a:r>
            <a:endParaRPr sz="2300"/>
          </a:p>
        </p:txBody>
      </p:sp>
      <p:sp>
        <p:nvSpPr>
          <p:cNvPr id="167" name="Google Shape;167;g30b6e3d4fab_0_10"/>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Practice Cracking</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SzPts val="1400"/>
              <a:buChar char="●"/>
            </a:pPr>
            <a:r>
              <a:rPr lang="en-GB"/>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u="sng">
                <a:solidFill>
                  <a:srgbClr val="09CECE"/>
                </a:solidFill>
              </a:rPr>
              <a:t>VERY</a:t>
            </a:r>
            <a:r>
              <a:rPr lang="en-GB"/>
              <a:t> easy to end up in breach of relevant laws, and we can accept no responsibility for anything you do with the skills learnt here. </a:t>
            </a:r>
            <a:br>
              <a:rPr lang="en-GB"/>
            </a:br>
            <a:endParaRPr/>
          </a:p>
          <a:p>
            <a:pPr indent="-317500" lvl="0" marL="457200" rtl="0" algn="l">
              <a:lnSpc>
                <a:spcPct val="115000"/>
              </a:lnSpc>
              <a:spcBef>
                <a:spcPts val="0"/>
              </a:spcBef>
              <a:spcAft>
                <a:spcPts val="0"/>
              </a:spcAft>
              <a:buSzPts val="1400"/>
              <a:buChar char="●"/>
            </a:pPr>
            <a:r>
              <a:rPr lang="en-GB"/>
              <a:t>If we have reason to believe that you are utilising these skills against systems where you are not authorised you will be banned from our events, and if necessary the relevant authorities will be alerted. </a:t>
            </a:r>
            <a:br>
              <a:rPr lang="en-GB"/>
            </a:br>
            <a:endParaRPr/>
          </a:p>
          <a:p>
            <a:pPr indent="-317500" lvl="0" marL="457200" rtl="0" algn="l">
              <a:lnSpc>
                <a:spcPct val="115000"/>
              </a:lnSpc>
              <a:spcBef>
                <a:spcPts val="0"/>
              </a:spcBef>
              <a:spcAft>
                <a:spcPts val="0"/>
              </a:spcAft>
              <a:buSzPts val="1400"/>
              <a:buChar char="●"/>
            </a:pPr>
            <a:r>
              <a:rPr lang="en-GB"/>
              <a:t>Remember, if you have any doubts as to if something is legal or authorised, just don't do it until you are able to confirm you are allowed to.</a:t>
            </a:r>
            <a:br>
              <a:rPr lang="en-GB"/>
            </a:br>
            <a:endParaRPr/>
          </a:p>
          <a:p>
            <a:pPr indent="-317500" lvl="0" marL="457200" rtl="0" algn="l">
              <a:lnSpc>
                <a:spcPct val="115000"/>
              </a:lnSpc>
              <a:spcBef>
                <a:spcPts val="0"/>
              </a:spcBef>
              <a:spcAft>
                <a:spcPts val="0"/>
              </a:spcAft>
              <a:buSzPts val="1400"/>
              <a:buChar char="●"/>
            </a:pPr>
            <a:r>
              <a:rPr lang="en-GB"/>
              <a:t>Relevant UK Law: </a:t>
            </a:r>
            <a:r>
              <a:rPr lang="en-GB" u="sng">
                <a:solidFill>
                  <a:schemeClr val="accent5"/>
                </a:solidFill>
                <a:hlinkClick r:id="rId3">
                  <a:extLst>
                    <a:ext uri="{A12FA001-AC4F-418D-AE19-62706E023703}">
                      <ahyp:hlinkClr val="tx"/>
                    </a:ext>
                  </a:extLst>
                </a:hlinkClick>
              </a:rPr>
              <a:t>https://www.legislation.gov.uk/ukpga/1990/18/contents</a:t>
            </a:r>
            <a:endParaRPr/>
          </a:p>
          <a:p>
            <a:pPr indent="0" lvl="0" marL="0" rtl="0" algn="l">
              <a:lnSpc>
                <a:spcPct val="115000"/>
              </a:lnSpc>
              <a:spcBef>
                <a:spcPts val="1600"/>
              </a:spcBef>
              <a:spcAft>
                <a:spcPts val="0"/>
              </a:spcAft>
              <a:buClr>
                <a:schemeClr val="dk1"/>
              </a:buClr>
              <a:buSzPts val="1100"/>
              <a:buFont typeface="Arial"/>
              <a:buNone/>
            </a:pPr>
            <a:r>
              <a:t/>
            </a:r>
            <a:endParaRPr/>
          </a:p>
          <a:p>
            <a:pPr indent="0" lvl="0" marL="0" rtl="0" algn="l">
              <a:lnSpc>
                <a:spcPct val="115000"/>
              </a:lnSpc>
              <a:spcBef>
                <a:spcPts val="1600"/>
              </a:spcBef>
              <a:spcAft>
                <a:spcPts val="1600"/>
              </a:spcAft>
              <a:buSzPts val="1400"/>
              <a:buNone/>
            </a:pPr>
            <a:r>
              <a:t/>
            </a:r>
            <a:endParaRPr/>
          </a:p>
        </p:txBody>
      </p:sp>
      <p:sp>
        <p:nvSpPr>
          <p:cNvPr id="63" name="Google Shape;63;p2"/>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The Legal Bit</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g30b6e3d4fab_0_16"/>
          <p:cNvSpPr txBox="1"/>
          <p:nvPr>
            <p:ph idx="1" type="body"/>
          </p:nvPr>
        </p:nvSpPr>
        <p:spPr>
          <a:xfrm>
            <a:off x="5672975" y="1117250"/>
            <a:ext cx="32958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1600"/>
              <a:t>At the top is the hash, then the password it matches.</a:t>
            </a:r>
            <a:endParaRPr sz="1600"/>
          </a:p>
          <a:p>
            <a:pPr indent="0" lvl="0" marL="82550" rtl="0" algn="l">
              <a:lnSpc>
                <a:spcPct val="115000"/>
              </a:lnSpc>
              <a:spcBef>
                <a:spcPts val="0"/>
              </a:spcBef>
              <a:spcAft>
                <a:spcPts val="0"/>
              </a:spcAft>
              <a:buSzPts val="2300"/>
              <a:buNone/>
            </a:pPr>
            <a:r>
              <a:rPr lang="en-GB" sz="1600"/>
              <a:t>Status - cracked or running, show if its doing anything</a:t>
            </a:r>
            <a:endParaRPr sz="1600"/>
          </a:p>
          <a:p>
            <a:pPr indent="0" lvl="0" marL="82550" rtl="0" algn="l">
              <a:lnSpc>
                <a:spcPct val="115000"/>
              </a:lnSpc>
              <a:spcBef>
                <a:spcPts val="0"/>
              </a:spcBef>
              <a:spcAft>
                <a:spcPts val="0"/>
              </a:spcAft>
              <a:buSzPts val="2300"/>
              <a:buNone/>
            </a:pPr>
            <a:r>
              <a:rPr lang="en-GB" sz="1600"/>
              <a:t>Time.estimated - shows how long it may take - if this is greater than 20 mins then Crtl-C to stop hashcat, you have chosen an incorrect mode or attack method. </a:t>
            </a:r>
            <a:endParaRPr sz="1600"/>
          </a:p>
        </p:txBody>
      </p:sp>
      <p:sp>
        <p:nvSpPr>
          <p:cNvPr id="173" name="Google Shape;173;g30b6e3d4fab_0_16"/>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Understanding hashcat</a:t>
            </a:r>
            <a:endParaRPr/>
          </a:p>
        </p:txBody>
      </p:sp>
      <p:pic>
        <p:nvPicPr>
          <p:cNvPr id="174" name="Google Shape;174;g30b6e3d4fab_0_16"/>
          <p:cNvPicPr preferRelativeResize="0"/>
          <p:nvPr/>
        </p:nvPicPr>
        <p:blipFill rotWithShape="1">
          <a:blip r:embed="rId3">
            <a:alphaModFix/>
          </a:blip>
          <a:srcRect b="0" l="0" r="0" t="0"/>
          <a:stretch/>
        </p:blipFill>
        <p:spPr>
          <a:xfrm>
            <a:off x="178500" y="936950"/>
            <a:ext cx="5494476" cy="32696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5"/>
          <p:cNvSpPr txBox="1"/>
          <p:nvPr>
            <p:ph type="title"/>
          </p:nvPr>
        </p:nvSpPr>
        <p:spPr>
          <a:xfrm>
            <a:off x="265500" y="238625"/>
            <a:ext cx="4115700" cy="24768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4200"/>
              <a:buNone/>
            </a:pPr>
            <a:r>
              <a:rPr lang="en-GB"/>
              <a:t>Upcoming Sessions</a:t>
            </a:r>
            <a:endParaRPr/>
          </a:p>
        </p:txBody>
      </p:sp>
      <p:sp>
        <p:nvSpPr>
          <p:cNvPr id="180" name="Google Shape;180;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100"/>
              <a:buNone/>
            </a:pPr>
            <a:r>
              <a:rPr lang="en-GB"/>
              <a:t>What’s up next?</a:t>
            </a:r>
            <a:endParaRPr/>
          </a:p>
          <a:p>
            <a:pPr indent="0" lvl="0" marL="0" rtl="0" algn="ctr">
              <a:lnSpc>
                <a:spcPct val="100000"/>
              </a:lnSpc>
              <a:spcBef>
                <a:spcPts val="0"/>
              </a:spcBef>
              <a:spcAft>
                <a:spcPts val="0"/>
              </a:spcAft>
              <a:buSzPts val="2100"/>
              <a:buNone/>
            </a:pPr>
            <a:r>
              <a:rPr lang="en-GB" sz="1900">
                <a:solidFill>
                  <a:srgbClr val="09CECE"/>
                </a:solidFill>
              </a:rPr>
              <a:t>www.shefesh.com/sessions</a:t>
            </a:r>
            <a:endParaRPr sz="1900">
              <a:solidFill>
                <a:srgbClr val="09CECE"/>
              </a:solidFill>
            </a:endParaRPr>
          </a:p>
        </p:txBody>
      </p:sp>
      <p:sp>
        <p:nvSpPr>
          <p:cNvPr id="181" name="Google Shape;181;p15"/>
          <p:cNvSpPr txBox="1"/>
          <p:nvPr>
            <p:ph idx="2" type="body"/>
          </p:nvPr>
        </p:nvSpPr>
        <p:spPr>
          <a:xfrm>
            <a:off x="4947700" y="1726950"/>
            <a:ext cx="3837000" cy="16896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400"/>
              <a:buFont typeface="Arial"/>
              <a:buNone/>
            </a:pPr>
            <a:r>
              <a:rPr lang="en-GB"/>
              <a:t>28th October: Enumeration</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16"/>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Any Questions?</a:t>
            </a:r>
            <a:endParaRPr/>
          </a:p>
        </p:txBody>
      </p:sp>
      <p:sp>
        <p:nvSpPr>
          <p:cNvPr id="187" name="Google Shape;187;p16"/>
          <p:cNvSpPr txBox="1"/>
          <p:nvPr/>
        </p:nvSpPr>
        <p:spPr>
          <a:xfrm>
            <a:off x="2740350" y="4208475"/>
            <a:ext cx="3663300" cy="5760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300"/>
              <a:buFont typeface="Arial"/>
              <a:buNone/>
            </a:pPr>
            <a:r>
              <a:rPr b="0" i="0" lang="en-GB" sz="2300" u="none" cap="none" strike="noStrike">
                <a:solidFill>
                  <a:srgbClr val="09CECE"/>
                </a:solidFill>
                <a:latin typeface="Roboto"/>
                <a:ea typeface="Roboto"/>
                <a:cs typeface="Roboto"/>
                <a:sym typeface="Roboto"/>
              </a:rPr>
              <a:t>www.shefesh.com</a:t>
            </a:r>
            <a:endParaRPr b="0" i="0" sz="2300" u="none" cap="none" strike="noStrike">
              <a:solidFill>
                <a:srgbClr val="09CECE"/>
              </a:solidFill>
              <a:latin typeface="Roboto"/>
              <a:ea typeface="Roboto"/>
              <a:cs typeface="Roboto"/>
              <a:sym typeface="Roboto"/>
            </a:endParaRPr>
          </a:p>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Roboto"/>
                <a:ea typeface="Roboto"/>
                <a:cs typeface="Roboto"/>
                <a:sym typeface="Roboto"/>
              </a:rPr>
              <a:t>Thanks for coming!</a:t>
            </a:r>
            <a:endParaRPr b="0" i="0" sz="1800" u="none" cap="none" strike="noStrike">
              <a:solidFill>
                <a:schemeClr val="lt1"/>
              </a:solidFill>
              <a:latin typeface="Roboto"/>
              <a:ea typeface="Roboto"/>
              <a:cs typeface="Roboto"/>
              <a:sym typeface="Roboto"/>
            </a:endParaRPr>
          </a:p>
        </p:txBody>
      </p:sp>
      <p:pic>
        <p:nvPicPr>
          <p:cNvPr id="188" name="Google Shape;188;p16"/>
          <p:cNvPicPr preferRelativeResize="0"/>
          <p:nvPr/>
        </p:nvPicPr>
        <p:blipFill rotWithShape="1">
          <a:blip r:embed="rId3">
            <a:alphaModFix/>
          </a:blip>
          <a:srcRect b="0" l="0" r="0" t="0"/>
          <a:stretch/>
        </p:blipFill>
        <p:spPr>
          <a:xfrm>
            <a:off x="3225075" y="1285325"/>
            <a:ext cx="2693850" cy="269960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SzPts val="1400"/>
              <a:buChar char="●"/>
            </a:pPr>
            <a:r>
              <a:rPr lang="en-GB"/>
              <a:t>Before proceeding past this point you must read and agree to our Code of Conduct - this is a requirement from the University for us to operate as a society. </a:t>
            </a:r>
            <a:br>
              <a:rPr lang="en-GB"/>
            </a:br>
            <a:endParaRPr/>
          </a:p>
          <a:p>
            <a:pPr indent="-317500" lvl="0" marL="457200" rtl="0" algn="l">
              <a:lnSpc>
                <a:spcPct val="115000"/>
              </a:lnSpc>
              <a:spcBef>
                <a:spcPts val="0"/>
              </a:spcBef>
              <a:spcAft>
                <a:spcPts val="0"/>
              </a:spcAft>
              <a:buSzPts val="1400"/>
              <a:buChar char="●"/>
            </a:pPr>
            <a:r>
              <a:rPr lang="en-GB"/>
              <a:t>If you have any doubts or need anything clarified, please ask a member of the committee.</a:t>
            </a:r>
            <a:br>
              <a:rPr lang="en-GB"/>
            </a:br>
            <a:endParaRPr/>
          </a:p>
          <a:p>
            <a:pPr indent="-317500" lvl="0" marL="457200" rtl="0" algn="l">
              <a:lnSpc>
                <a:spcPct val="115000"/>
              </a:lnSpc>
              <a:spcBef>
                <a:spcPts val="0"/>
              </a:spcBef>
              <a:spcAft>
                <a:spcPts val="0"/>
              </a:spcAft>
              <a:buSzPts val="1400"/>
              <a:buChar char="●"/>
            </a:pPr>
            <a:r>
              <a:rPr lang="en-GB"/>
              <a:t>Breaching the Code of Conduct = immediate ejection and further consequences.</a:t>
            </a:r>
            <a:br>
              <a:rPr lang="en-GB"/>
            </a:br>
            <a:endParaRPr/>
          </a:p>
          <a:p>
            <a:pPr indent="-317500" lvl="0" marL="457200" rtl="0" algn="l">
              <a:lnSpc>
                <a:spcPct val="115000"/>
              </a:lnSpc>
              <a:spcBef>
                <a:spcPts val="0"/>
              </a:spcBef>
              <a:spcAft>
                <a:spcPts val="0"/>
              </a:spcAft>
              <a:buSzPts val="1400"/>
              <a:buChar char="●"/>
            </a:pPr>
            <a:r>
              <a:rPr lang="en-GB"/>
              <a:t>Code of Conduct can be found at </a:t>
            </a:r>
            <a:r>
              <a:rPr lang="en-GB">
                <a:solidFill>
                  <a:srgbClr val="09CECE"/>
                </a:solidFill>
              </a:rPr>
              <a:t>https://shefesh.com/conduct</a:t>
            </a:r>
            <a:endParaRPr>
              <a:solidFill>
                <a:srgbClr val="09CECE"/>
              </a:solidFill>
            </a:endParaRPr>
          </a:p>
          <a:p>
            <a:pPr indent="0" lvl="0" marL="0" rtl="0" algn="l">
              <a:lnSpc>
                <a:spcPct val="115000"/>
              </a:lnSpc>
              <a:spcBef>
                <a:spcPts val="1600"/>
              </a:spcBef>
              <a:spcAft>
                <a:spcPts val="1600"/>
              </a:spcAft>
              <a:buSzPts val="1400"/>
              <a:buNone/>
            </a:pPr>
            <a:r>
              <a:t/>
            </a:r>
            <a:endParaRPr/>
          </a:p>
        </p:txBody>
      </p:sp>
      <p:sp>
        <p:nvSpPr>
          <p:cNvPr id="69" name="Google Shape;69;p3"/>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Code of Conduct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4"/>
          <p:cNvSpPr txBox="1"/>
          <p:nvPr>
            <p:ph idx="1" type="body"/>
          </p:nvPr>
        </p:nvSpPr>
        <p:spPr>
          <a:xfrm>
            <a:off x="311700" y="920127"/>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The password you provide is inputted into a hashing algorithm.</a:t>
            </a:r>
            <a:endParaRPr/>
          </a:p>
          <a:p>
            <a:pPr indent="0" lvl="0" marL="82550" rtl="0" algn="l">
              <a:lnSpc>
                <a:spcPct val="115000"/>
              </a:lnSpc>
              <a:spcBef>
                <a:spcPts val="0"/>
              </a:spcBef>
              <a:spcAft>
                <a:spcPts val="0"/>
              </a:spcAft>
              <a:buSzPts val="2300"/>
              <a:buNone/>
            </a:pPr>
            <a:r>
              <a:rPr lang="en-GB" sz="2300"/>
              <a:t>There are various hashing algorithms, for example, MD5</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The input of “frog” (the pre-image) to the MD5 algorithm produces this hash:</a:t>
            </a:r>
            <a:endParaRPr/>
          </a:p>
          <a:p>
            <a:pPr indent="0" lvl="0" marL="82550" rtl="0" algn="l">
              <a:lnSpc>
                <a:spcPct val="115000"/>
              </a:lnSpc>
              <a:spcBef>
                <a:spcPts val="0"/>
              </a:spcBef>
              <a:spcAft>
                <a:spcPts val="0"/>
              </a:spcAft>
              <a:buSzPts val="2300"/>
              <a:buNone/>
            </a:pPr>
            <a:r>
              <a:rPr lang="en-GB" sz="2300"/>
              <a:t>938c2cc0dcc05f2b68c4287040cfcf71</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The hash is then stored on a server.</a:t>
            </a:r>
            <a:endParaRPr/>
          </a:p>
          <a:p>
            <a:pPr indent="0" lvl="0" marL="82550" rtl="0" algn="l">
              <a:lnSpc>
                <a:spcPct val="115000"/>
              </a:lnSpc>
              <a:spcBef>
                <a:spcPts val="0"/>
              </a:spcBef>
              <a:spcAft>
                <a:spcPts val="0"/>
              </a:spcAft>
              <a:buSzPts val="2300"/>
              <a:buNone/>
            </a:pPr>
            <a:r>
              <a:rPr lang="en-GB" sz="2300"/>
              <a:t>When you type your password into a website, it is put through the same hash algorithm, then the hashes are compared.</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t/>
            </a:r>
            <a:endParaRPr sz="2300"/>
          </a:p>
        </p:txBody>
      </p:sp>
      <p:sp>
        <p:nvSpPr>
          <p:cNvPr id="75" name="Google Shape;75;p4"/>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How are passwords stored?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Mostly, one unique input = one unique fixed-length output</a:t>
            </a:r>
            <a:endParaRPr/>
          </a:p>
          <a:p>
            <a:pPr indent="0" lvl="0" marL="82550" rtl="0" algn="l">
              <a:lnSpc>
                <a:spcPct val="115000"/>
              </a:lnSpc>
              <a:spcBef>
                <a:spcPts val="0"/>
              </a:spcBef>
              <a:spcAft>
                <a:spcPts val="0"/>
              </a:spcAft>
              <a:buSzPts val="2300"/>
              <a:buNone/>
            </a:pPr>
            <a:r>
              <a:rPr lang="en-GB" sz="2300"/>
              <a:t>Frog will always hash to 938c2cc0dcc05f2b68c4287040cfcf71</a:t>
            </a:r>
            <a:endParaRPr/>
          </a:p>
          <a:p>
            <a:pPr indent="0" lvl="0" marL="82550" rtl="0" algn="l">
              <a:lnSpc>
                <a:spcPct val="115000"/>
              </a:lnSpc>
              <a:spcBef>
                <a:spcPts val="0"/>
              </a:spcBef>
              <a:spcAft>
                <a:spcPts val="0"/>
              </a:spcAft>
              <a:buSzPts val="2300"/>
              <a:buNone/>
            </a:pPr>
            <a:r>
              <a:rPr lang="en-GB" sz="2300"/>
              <a:t>when using the MD5 algorithm.</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The pre-image cannot </a:t>
            </a:r>
            <a:r>
              <a:rPr i="1" lang="en-GB" sz="2300"/>
              <a:t>feasibly </a:t>
            </a:r>
            <a:r>
              <a:rPr lang="en-GB" sz="2300"/>
              <a:t>be worked out from the output of the algorithm. This is called the pre-image resistance strength.</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2300"/>
              <a:t>Forget password cannot show you your password</a:t>
            </a:r>
            <a:endParaRPr sz="2300"/>
          </a:p>
          <a:p>
            <a:pPr indent="0" lvl="0" marL="82550" rtl="0" algn="l">
              <a:lnSpc>
                <a:spcPct val="115000"/>
              </a:lnSpc>
              <a:spcBef>
                <a:spcPts val="0"/>
              </a:spcBef>
              <a:spcAft>
                <a:spcPts val="0"/>
              </a:spcAft>
              <a:buSzPts val="2300"/>
              <a:buNone/>
            </a:pPr>
            <a:r>
              <a:t/>
            </a:r>
            <a:endParaRPr sz="2300"/>
          </a:p>
        </p:txBody>
      </p:sp>
      <p:sp>
        <p:nvSpPr>
          <p:cNvPr id="81" name="Google Shape;81;p5"/>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What makes hashing secure?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6"/>
          <p:cNvSpPr txBox="1"/>
          <p:nvPr>
            <p:ph idx="1" type="body"/>
          </p:nvPr>
        </p:nvSpPr>
        <p:spPr>
          <a:xfrm>
            <a:off x="244575" y="2998925"/>
            <a:ext cx="8520600" cy="1761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2300"/>
              <a:buNone/>
            </a:pPr>
            <a:r>
              <a:rPr lang="en-GB" sz="2300"/>
              <a:t>Brute force attack:</a:t>
            </a:r>
            <a:endParaRPr/>
          </a:p>
          <a:p>
            <a:pPr indent="-374650" lvl="0" marL="457200" rtl="0" algn="l">
              <a:lnSpc>
                <a:spcPct val="115000"/>
              </a:lnSpc>
              <a:spcBef>
                <a:spcPts val="0"/>
              </a:spcBef>
              <a:spcAft>
                <a:spcPts val="0"/>
              </a:spcAft>
              <a:buSzPts val="2300"/>
              <a:buChar char="●"/>
            </a:pPr>
            <a:r>
              <a:rPr lang="en-GB" sz="2300"/>
              <a:t>You could try many common passwords to see if any work. This is a valid attack method due to human error/complacency. </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t/>
            </a:r>
            <a:endParaRPr sz="2300"/>
          </a:p>
        </p:txBody>
      </p:sp>
      <p:sp>
        <p:nvSpPr>
          <p:cNvPr id="87" name="Google Shape;87;p6"/>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Potential Issues with Hashing</a:t>
            </a:r>
            <a:endParaRPr/>
          </a:p>
        </p:txBody>
      </p:sp>
      <p:sp>
        <p:nvSpPr>
          <p:cNvPr id="88" name="Google Shape;88;p6"/>
          <p:cNvSpPr txBox="1"/>
          <p:nvPr/>
        </p:nvSpPr>
        <p:spPr>
          <a:xfrm>
            <a:off x="2233575" y="998825"/>
            <a:ext cx="4687200" cy="534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Roboto"/>
              <a:ea typeface="Roboto"/>
              <a:cs typeface="Roboto"/>
              <a:sym typeface="Roboto"/>
            </a:endParaRPr>
          </a:p>
        </p:txBody>
      </p:sp>
      <p:sp>
        <p:nvSpPr>
          <p:cNvPr id="89" name="Google Shape;89;p6"/>
          <p:cNvSpPr txBox="1"/>
          <p:nvPr/>
        </p:nvSpPr>
        <p:spPr>
          <a:xfrm>
            <a:off x="311700" y="896575"/>
            <a:ext cx="7968900" cy="2407800"/>
          </a:xfrm>
          <a:prstGeom prst="rect">
            <a:avLst/>
          </a:prstGeom>
          <a:noFill/>
          <a:ln>
            <a:noFill/>
          </a:ln>
        </p:spPr>
        <p:txBody>
          <a:bodyPr anchorCtr="0" anchor="t" bIns="91425" lIns="91425" spcFirstLastPara="1" rIns="91425" wrap="square" tIns="91425">
            <a:noAutofit/>
          </a:bodyPr>
          <a:lstStyle/>
          <a:p>
            <a:pPr indent="0" lvl="0" marL="82550" marR="0" rtl="0" algn="l">
              <a:lnSpc>
                <a:spcPct val="115000"/>
              </a:lnSpc>
              <a:spcBef>
                <a:spcPts val="0"/>
              </a:spcBef>
              <a:spcAft>
                <a:spcPts val="0"/>
              </a:spcAft>
              <a:buClr>
                <a:schemeClr val="dk1"/>
              </a:buClr>
              <a:buSzPts val="2300"/>
              <a:buFont typeface="Arial"/>
              <a:buNone/>
            </a:pPr>
            <a:r>
              <a:rPr b="0" i="0" lang="en-GB" sz="2300" u="none" cap="none" strike="noStrike">
                <a:solidFill>
                  <a:schemeClr val="lt1"/>
                </a:solidFill>
                <a:latin typeface="Roboto"/>
                <a:ea typeface="Roboto"/>
                <a:cs typeface="Roboto"/>
                <a:sym typeface="Roboto"/>
              </a:rPr>
              <a:t>Collisions:</a:t>
            </a:r>
            <a:endParaRPr b="0" i="0" sz="1400" u="none" cap="none" strike="noStrike">
              <a:solidFill>
                <a:schemeClr val="lt1"/>
              </a:solidFill>
              <a:latin typeface="Roboto"/>
              <a:ea typeface="Roboto"/>
              <a:cs typeface="Roboto"/>
              <a:sym typeface="Roboto"/>
            </a:endParaRPr>
          </a:p>
          <a:p>
            <a:pPr indent="-374650" lvl="0" marL="457200" marR="0" rtl="0" algn="l">
              <a:lnSpc>
                <a:spcPct val="115000"/>
              </a:lnSpc>
              <a:spcBef>
                <a:spcPts val="0"/>
              </a:spcBef>
              <a:spcAft>
                <a:spcPts val="0"/>
              </a:spcAft>
              <a:buClr>
                <a:schemeClr val="lt1"/>
              </a:buClr>
              <a:buSzPts val="2300"/>
              <a:buFont typeface="Roboto"/>
              <a:buChar char="●"/>
            </a:pPr>
            <a:r>
              <a:rPr b="0" i="0" lang="en-GB" sz="2300" u="none" cap="none" strike="noStrike">
                <a:solidFill>
                  <a:schemeClr val="lt1"/>
                </a:solidFill>
                <a:latin typeface="Roboto"/>
                <a:ea typeface="Roboto"/>
                <a:cs typeface="Roboto"/>
                <a:sym typeface="Roboto"/>
              </a:rPr>
              <a:t>where two pre-images (inputs) match to the same image(output)</a:t>
            </a:r>
            <a:endParaRPr b="0" i="0" sz="1400" u="none" cap="none" strike="noStrike">
              <a:solidFill>
                <a:schemeClr val="lt1"/>
              </a:solidFill>
              <a:latin typeface="Roboto"/>
              <a:ea typeface="Roboto"/>
              <a:cs typeface="Roboto"/>
              <a:sym typeface="Roboto"/>
            </a:endParaRPr>
          </a:p>
          <a:p>
            <a:pPr indent="-374650" lvl="0" marL="457200" marR="0" rtl="0" algn="l">
              <a:lnSpc>
                <a:spcPct val="115000"/>
              </a:lnSpc>
              <a:spcBef>
                <a:spcPts val="0"/>
              </a:spcBef>
              <a:spcAft>
                <a:spcPts val="0"/>
              </a:spcAft>
              <a:buClr>
                <a:schemeClr val="lt1"/>
              </a:buClr>
              <a:buSzPts val="2300"/>
              <a:buFont typeface="Roboto"/>
              <a:buChar char="●"/>
            </a:pPr>
            <a:r>
              <a:rPr b="0" i="0" lang="en-GB" sz="2300" u="none" cap="none" strike="noStrike">
                <a:solidFill>
                  <a:schemeClr val="lt1"/>
                </a:solidFill>
                <a:latin typeface="Roboto"/>
                <a:ea typeface="Roboto"/>
                <a:cs typeface="Roboto"/>
                <a:sym typeface="Roboto"/>
              </a:rPr>
              <a:t>MD5 is prone to collisions and is the main reason why it is no longer used.</a:t>
            </a:r>
            <a:endParaRPr b="0" i="0" sz="1400" u="none" cap="none" strike="noStrike">
              <a:solidFill>
                <a:schemeClr val="lt1"/>
              </a:solidFill>
              <a:latin typeface="Roboto"/>
              <a:ea typeface="Roboto"/>
              <a:cs typeface="Roboto"/>
              <a:sym typeface="Robot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42900" lvl="0" marL="425450" rtl="0" algn="l">
              <a:lnSpc>
                <a:spcPct val="115000"/>
              </a:lnSpc>
              <a:spcBef>
                <a:spcPts val="0"/>
              </a:spcBef>
              <a:spcAft>
                <a:spcPts val="0"/>
              </a:spcAft>
              <a:buSzPts val="2300"/>
              <a:buChar char="●"/>
            </a:pPr>
            <a:r>
              <a:rPr lang="en-GB" sz="2300">
                <a:solidFill>
                  <a:srgbClr val="09CECE"/>
                </a:solidFill>
              </a:rPr>
              <a:t>Brute force</a:t>
            </a:r>
            <a:r>
              <a:rPr lang="en-GB" sz="2300"/>
              <a:t> – run all possible combinations</a:t>
            </a:r>
            <a:endParaRPr/>
          </a:p>
          <a:p>
            <a:pPr indent="-342900" lvl="0" marL="425450" rtl="0" algn="l">
              <a:lnSpc>
                <a:spcPct val="115000"/>
              </a:lnSpc>
              <a:spcBef>
                <a:spcPts val="0"/>
              </a:spcBef>
              <a:spcAft>
                <a:spcPts val="0"/>
              </a:spcAft>
              <a:buSzPts val="2300"/>
              <a:buChar char="●"/>
            </a:pPr>
            <a:r>
              <a:rPr lang="en-GB" sz="2300">
                <a:solidFill>
                  <a:srgbClr val="09CECE"/>
                </a:solidFill>
              </a:rPr>
              <a:t>Dictionary attacks</a:t>
            </a:r>
            <a:r>
              <a:rPr lang="en-GB" sz="2300"/>
              <a:t> – run all common combinations</a:t>
            </a:r>
            <a:endParaRPr/>
          </a:p>
          <a:p>
            <a:pPr indent="-342900" lvl="0" marL="425450" rtl="0" algn="l">
              <a:lnSpc>
                <a:spcPct val="115000"/>
              </a:lnSpc>
              <a:spcBef>
                <a:spcPts val="0"/>
              </a:spcBef>
              <a:spcAft>
                <a:spcPts val="0"/>
              </a:spcAft>
              <a:buSzPts val="2300"/>
              <a:buChar char="●"/>
            </a:pPr>
            <a:r>
              <a:rPr lang="en-GB" sz="2300">
                <a:solidFill>
                  <a:srgbClr val="09CECE"/>
                </a:solidFill>
              </a:rPr>
              <a:t>Hash Table</a:t>
            </a:r>
            <a:r>
              <a:rPr lang="en-GB" sz="2300"/>
              <a:t> – key-value pairs for passwords and their associated hash, for a particular hashing algorithm</a:t>
            </a:r>
            <a:endParaRPr/>
          </a:p>
          <a:p>
            <a:pPr indent="-342900" lvl="0" marL="425450" rtl="0" algn="l">
              <a:lnSpc>
                <a:spcPct val="115000"/>
              </a:lnSpc>
              <a:spcBef>
                <a:spcPts val="0"/>
              </a:spcBef>
              <a:spcAft>
                <a:spcPts val="0"/>
              </a:spcAft>
              <a:buSzPts val="2300"/>
              <a:buChar char="●"/>
            </a:pPr>
            <a:r>
              <a:rPr lang="en-GB" sz="2300">
                <a:solidFill>
                  <a:srgbClr val="09CECE"/>
                </a:solidFill>
              </a:rPr>
              <a:t>Rainbow table</a:t>
            </a:r>
            <a:r>
              <a:rPr lang="en-GB" sz="2300"/>
              <a:t> – in the end a slower version of a hash table, but significantly less storage space requirements</a:t>
            </a:r>
            <a:endParaRPr/>
          </a:p>
          <a:p>
            <a:pPr indent="0" lvl="0" marL="82550" rtl="0" algn="l">
              <a:lnSpc>
                <a:spcPct val="115000"/>
              </a:lnSpc>
              <a:spcBef>
                <a:spcPts val="0"/>
              </a:spcBef>
              <a:spcAft>
                <a:spcPts val="0"/>
              </a:spcAft>
              <a:buSzPts val="2300"/>
              <a:buNone/>
            </a:pPr>
            <a:r>
              <a:rPr lang="en-GB" sz="1600"/>
              <a:t>(want to know more? This is a good starting point: </a:t>
            </a:r>
            <a:r>
              <a:rPr lang="en-GB" sz="1600" u="sng">
                <a:solidFill>
                  <a:schemeClr val="hlink"/>
                </a:solidFill>
                <a:hlinkClick r:id="rId3"/>
              </a:rPr>
              <a:t>https://security.stackexchange.com/questions/92865/what-is-the-difference-between-a-hash-table-and-a-rainbow-table-and-how-are-the</a:t>
            </a:r>
            <a:r>
              <a:rPr lang="en-GB" sz="1600"/>
              <a:t> )</a:t>
            </a:r>
            <a:endParaRPr/>
          </a:p>
          <a:p>
            <a:pPr indent="-196850" lvl="0" marL="4254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t/>
            </a:r>
            <a:endParaRPr sz="2300"/>
          </a:p>
        </p:txBody>
      </p:sp>
      <p:sp>
        <p:nvSpPr>
          <p:cNvPr id="95" name="Google Shape;95;p7"/>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Cracking a Hash</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g30b6e3d4fab_0_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Hashcat is a password cracker. The command below will crack a hash.</a:t>
            </a:r>
            <a:endParaRPr/>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rPr lang="en-GB" sz="1600"/>
              <a:t>hashcat -m 0 -a 0 &lt;your hash&gt; /usr/share/wordlists/rockyou.txt</a:t>
            </a:r>
            <a:endParaRPr/>
          </a:p>
          <a:p>
            <a:pPr indent="0" lvl="0" marL="82550" rtl="0" algn="l">
              <a:lnSpc>
                <a:spcPct val="115000"/>
              </a:lnSpc>
              <a:spcBef>
                <a:spcPts val="0"/>
              </a:spcBef>
              <a:spcAft>
                <a:spcPts val="0"/>
              </a:spcAft>
              <a:buSzPts val="2300"/>
              <a:buNone/>
            </a:pPr>
            <a:r>
              <a:t/>
            </a:r>
            <a:endParaRPr sz="1600"/>
          </a:p>
          <a:p>
            <a:pPr indent="0" lvl="0" marL="82550" rtl="0" algn="l">
              <a:lnSpc>
                <a:spcPct val="115000"/>
              </a:lnSpc>
              <a:spcBef>
                <a:spcPts val="0"/>
              </a:spcBef>
              <a:spcAft>
                <a:spcPts val="0"/>
              </a:spcAft>
              <a:buSzPts val="2300"/>
              <a:buNone/>
            </a:pPr>
            <a:r>
              <a:rPr lang="en-GB" sz="1600"/>
              <a:t>hashcat – the main command for running hashcat</a:t>
            </a:r>
            <a:endParaRPr sz="1600"/>
          </a:p>
          <a:p>
            <a:pPr indent="0" lvl="0" marL="82550" rtl="0" algn="l">
              <a:lnSpc>
                <a:spcPct val="115000"/>
              </a:lnSpc>
              <a:spcBef>
                <a:spcPts val="0"/>
              </a:spcBef>
              <a:spcAft>
                <a:spcPts val="0"/>
              </a:spcAft>
              <a:buSzPts val="2300"/>
              <a:buNone/>
            </a:pPr>
            <a:r>
              <a:rPr lang="en-GB" sz="1600"/>
              <a:t>-m 0 – the ‘-m’ denotes the hash algorithm, 0 is evaluated to be MD5</a:t>
            </a:r>
            <a:endParaRPr/>
          </a:p>
          <a:p>
            <a:pPr indent="0" lvl="0" marL="82550" rtl="0" algn="l">
              <a:lnSpc>
                <a:spcPct val="115000"/>
              </a:lnSpc>
              <a:spcBef>
                <a:spcPts val="0"/>
              </a:spcBef>
              <a:spcAft>
                <a:spcPts val="0"/>
              </a:spcAft>
              <a:buSzPts val="2300"/>
              <a:buNone/>
            </a:pPr>
            <a:r>
              <a:rPr lang="en-GB" sz="1600"/>
              <a:t>-a 0 – the ‘-a’ denotes the type of attack, 0 is evaluated to be a dictionary attack</a:t>
            </a:r>
            <a:endParaRPr/>
          </a:p>
          <a:p>
            <a:pPr indent="0" lvl="0" marL="82550" rtl="0" algn="l">
              <a:lnSpc>
                <a:spcPct val="115000"/>
              </a:lnSpc>
              <a:spcBef>
                <a:spcPts val="0"/>
              </a:spcBef>
              <a:spcAft>
                <a:spcPts val="0"/>
              </a:spcAft>
              <a:buSzPts val="2300"/>
              <a:buNone/>
            </a:pPr>
            <a:r>
              <a:rPr lang="en-GB" sz="1600"/>
              <a:t>&lt;your hash&gt; -- the hash that you want to crack</a:t>
            </a:r>
            <a:endParaRPr/>
          </a:p>
          <a:p>
            <a:pPr indent="0" lvl="0" marL="82550" rtl="0" algn="l">
              <a:lnSpc>
                <a:spcPct val="115000"/>
              </a:lnSpc>
              <a:spcBef>
                <a:spcPts val="0"/>
              </a:spcBef>
              <a:spcAft>
                <a:spcPts val="0"/>
              </a:spcAft>
              <a:buSzPts val="2300"/>
              <a:buNone/>
            </a:pPr>
            <a:r>
              <a:rPr lang="en-GB" sz="1600"/>
              <a:t>/usr/share/wordlists/rockyou.txt – the absolute path for the dictionary that is pre-installed on many linux distros. </a:t>
            </a:r>
            <a:endParaRPr/>
          </a:p>
          <a:p>
            <a:pPr indent="0" lvl="0" marL="82550" rtl="0" algn="l">
              <a:lnSpc>
                <a:spcPct val="115000"/>
              </a:lnSpc>
              <a:spcBef>
                <a:spcPts val="0"/>
              </a:spcBef>
              <a:spcAft>
                <a:spcPts val="0"/>
              </a:spcAft>
              <a:buSzPts val="2300"/>
              <a:buNone/>
            </a:pPr>
            <a:r>
              <a:t/>
            </a:r>
            <a:endParaRPr sz="1600"/>
          </a:p>
          <a:p>
            <a:pPr indent="0" lvl="0" marL="82550" rtl="0" algn="l">
              <a:lnSpc>
                <a:spcPct val="115000"/>
              </a:lnSpc>
              <a:spcBef>
                <a:spcPts val="0"/>
              </a:spcBef>
              <a:spcAft>
                <a:spcPts val="0"/>
              </a:spcAft>
              <a:buSzPts val="2300"/>
              <a:buNone/>
            </a:pPr>
            <a:r>
              <a:t/>
            </a:r>
            <a:endParaRPr sz="2300"/>
          </a:p>
          <a:p>
            <a:pPr indent="0" lvl="0" marL="82550" rtl="0" algn="l">
              <a:lnSpc>
                <a:spcPct val="115000"/>
              </a:lnSpc>
              <a:spcBef>
                <a:spcPts val="0"/>
              </a:spcBef>
              <a:spcAft>
                <a:spcPts val="0"/>
              </a:spcAft>
              <a:buSzPts val="2300"/>
              <a:buNone/>
            </a:pPr>
            <a:r>
              <a:t/>
            </a:r>
            <a:endParaRPr sz="2300"/>
          </a:p>
        </p:txBody>
      </p:sp>
      <p:sp>
        <p:nvSpPr>
          <p:cNvPr id="101" name="Google Shape;101;g30b6e3d4fab_0_5"/>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Cracking in Practice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4"/>
          <p:cNvSpPr txBox="1"/>
          <p:nvPr>
            <p:ph idx="1" type="body"/>
          </p:nvPr>
        </p:nvSpPr>
        <p:spPr>
          <a:xfrm>
            <a:off x="311700" y="863550"/>
            <a:ext cx="8520600" cy="3416400"/>
          </a:xfrm>
          <a:prstGeom prst="rect">
            <a:avLst/>
          </a:prstGeom>
          <a:noFill/>
          <a:ln>
            <a:noFill/>
          </a:ln>
        </p:spPr>
        <p:txBody>
          <a:bodyPr anchorCtr="0" anchor="t" bIns="91425" lIns="91425" spcFirstLastPara="1" rIns="91425" wrap="square" tIns="91425">
            <a:noAutofit/>
          </a:bodyPr>
          <a:lstStyle/>
          <a:p>
            <a:pPr indent="0" lvl="0" marL="82550" rtl="0" algn="l">
              <a:lnSpc>
                <a:spcPct val="115000"/>
              </a:lnSpc>
              <a:spcBef>
                <a:spcPts val="0"/>
              </a:spcBef>
              <a:spcAft>
                <a:spcPts val="0"/>
              </a:spcAft>
              <a:buSzPts val="2300"/>
              <a:buNone/>
            </a:pPr>
            <a:r>
              <a:rPr lang="en-GB" sz="2300"/>
              <a:t>Cracking is most easily done on Linux, as hashcat and rockyou.txt are already installed.</a:t>
            </a:r>
            <a:endParaRPr/>
          </a:p>
          <a:p>
            <a:pPr indent="0" lvl="0" marL="82550" rtl="0" algn="l">
              <a:lnSpc>
                <a:spcPct val="115000"/>
              </a:lnSpc>
              <a:spcBef>
                <a:spcPts val="0"/>
              </a:spcBef>
              <a:spcAft>
                <a:spcPts val="0"/>
              </a:spcAft>
              <a:buSzPts val="2300"/>
              <a:buNone/>
            </a:pPr>
            <a:r>
              <a:rPr lang="en-GB" sz="2300"/>
              <a:t>With that in mind, </a:t>
            </a:r>
            <a:endParaRPr/>
          </a:p>
          <a:p>
            <a:pPr indent="0" lvl="0" marL="82550" rtl="0" algn="l">
              <a:lnSpc>
                <a:spcPct val="115000"/>
              </a:lnSpc>
              <a:spcBef>
                <a:spcPts val="0"/>
              </a:spcBef>
              <a:spcAft>
                <a:spcPts val="0"/>
              </a:spcAft>
              <a:buSzPts val="2300"/>
              <a:buNone/>
            </a:pPr>
            <a:r>
              <a:rPr lang="en-GB" sz="2300" u="sng">
                <a:solidFill>
                  <a:schemeClr val="hlink"/>
                </a:solidFill>
                <a:hlinkClick r:id="rId3"/>
              </a:rPr>
              <a:t>https://tryhackme.com/r/room/crackthehash</a:t>
            </a:r>
            <a:r>
              <a:rPr lang="en-GB" sz="2300"/>
              <a:t> </a:t>
            </a:r>
            <a:endParaRPr/>
          </a:p>
          <a:p>
            <a:pPr indent="0" lvl="0" marL="82550" rtl="0" algn="l">
              <a:lnSpc>
                <a:spcPct val="115000"/>
              </a:lnSpc>
              <a:spcBef>
                <a:spcPts val="0"/>
              </a:spcBef>
              <a:spcAft>
                <a:spcPts val="0"/>
              </a:spcAft>
              <a:buSzPts val="2300"/>
              <a:buNone/>
            </a:pPr>
            <a:r>
              <a:rPr lang="en-GB" sz="2300"/>
              <a:t>Try hack me uses a virtual box that runs the Ubuntu distro of linux</a:t>
            </a:r>
            <a:endParaRPr sz="2300"/>
          </a:p>
          <a:p>
            <a:pPr indent="0" lvl="0" marL="82550" rtl="0" algn="l">
              <a:lnSpc>
                <a:spcPct val="115000"/>
              </a:lnSpc>
              <a:spcBef>
                <a:spcPts val="0"/>
              </a:spcBef>
              <a:spcAft>
                <a:spcPts val="0"/>
              </a:spcAft>
              <a:buSzPts val="2300"/>
              <a:buNone/>
            </a:pPr>
            <a:r>
              <a:rPr lang="en-GB" sz="2300"/>
              <a:t>You will need to create an account if you don’t already have one, then click on start attackbox.</a:t>
            </a:r>
            <a:endParaRPr sz="2300"/>
          </a:p>
          <a:p>
            <a:pPr indent="0" lvl="0" marL="82550" rtl="0" algn="l">
              <a:lnSpc>
                <a:spcPct val="115000"/>
              </a:lnSpc>
              <a:spcBef>
                <a:spcPts val="0"/>
              </a:spcBef>
              <a:spcAft>
                <a:spcPts val="0"/>
              </a:spcAft>
              <a:buSzPts val="2300"/>
              <a:buNone/>
            </a:pPr>
            <a:r>
              <a:rPr lang="en-GB" sz="2300"/>
              <a:t>Once running hashcat command, type s (and press enter) to get status info</a:t>
            </a:r>
            <a:endParaRPr sz="2300"/>
          </a:p>
        </p:txBody>
      </p:sp>
      <p:sp>
        <p:nvSpPr>
          <p:cNvPr id="107" name="Google Shape;107;p14"/>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Practice Cracking</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joshua rylance</dc:creator>
</cp:coreProperties>
</file>